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  <a:srgbClr val="ABDA43"/>
    <a:srgbClr val="E6E6E6"/>
    <a:srgbClr val="ABD85A"/>
    <a:srgbClr val="1E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97617-EF7E-DAA9-DCAA-CE31DD9C1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6FF29C-D6FF-E381-3C5D-AE3097DE9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A2A3E9-A9D3-0E0C-71FA-83F09A27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D3FD1E-1C1F-AB91-6C52-787CE7EB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654904-413C-61D1-F555-A41F4BA6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80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C08C7A-007D-83C2-020A-95AE2A60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21D47A-6FED-D230-5F70-508367563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E525CC-1D11-E6F1-C371-371232AE9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73A2FC-A1D1-48EF-6CB2-5927550C8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8997A7-8BC9-F250-812A-F26BA305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83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34B395-301F-BDBC-6E6A-4A71AA6DE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9AD8FD-5AF2-A1C1-C5BD-ECABA33B4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794A2F-84BC-0E71-6D65-460A77D7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69D329-B2B6-F5E5-AC0D-4971FB74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411247-D984-44D8-726D-C083C82AF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427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C9C9-65A9-352A-F0B3-9D9722B9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201D32-007D-85C5-CEA3-596803B8A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DC1351-8142-BCEC-D6DA-1D9188756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0CC8BF-32A9-C09D-9025-82C25C9AD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BC0C4F-6747-D268-497F-8C5D706E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15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DE71E-C8F8-0AF9-FF7A-B4D4567F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8DD49B-B5C9-FEE8-7473-CBB4C8F0D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1DE9C4-A38B-1922-050D-E20B5186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E5E1CF-5F5A-201E-4485-1BAE0C11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785F1F-61B6-91F5-2991-4952CF2B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67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C7CD4-8393-1D38-B9C7-A4333520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DE715-A24B-2ECD-2EB0-397328529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9495936-5FDC-48B6-00A5-3B360F87D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7FA212-3559-0517-F821-C29F9146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38F8DD-9168-812C-B119-9C6BDBC5E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01131F-B2B8-0215-3B1A-C158C4B3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4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F063D-AFA8-316C-0221-83501C4A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3549F0-E529-F66D-7A6A-DAFA71FFE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1D704C-0296-6918-5FB6-E52DD50C1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5B90190-C17C-66E3-EA8E-B8890B620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7BB339F-0718-F2DD-FDFA-49E91049F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D88536D-F68F-3A9D-F544-01F3BDBC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E39761D-20FA-DE50-9A61-73C737663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7B1F76-7FA0-85C3-E75A-33AD635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51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24D85-3698-4D16-A6B1-B2ACCD2D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CF22BA1-D7E4-C185-287D-8FEFB3FC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5460CDB-0897-1178-893F-43F4A3941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91760F-F2AA-DED8-EA7C-7F9C052A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07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08D5274-8C4C-69F1-4492-BD714589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C0A0EE-F34B-5AF0-0CDC-AC9155F4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1BB2A4-E091-BC52-18D4-B49A4360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66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15EA4-1063-A5D9-C234-A79CB80E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AA458-7F06-E2B2-4A84-34D230625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61CFB3-30EF-4777-13F0-3639A21F9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A81ABF-6092-306A-ABE0-5D777A5BF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860E0B-E140-387D-B31C-D2B23A50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3321D5-B45B-D815-604F-289FE750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0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1AEF6-A143-E28A-7B5A-5E45C1F7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03C296C-EBC2-EDF6-E5C1-0B8E2F96E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72A07C-F99C-9E3E-ADAE-39F8EE27F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7B4554-F85B-3D25-5630-695B1BE6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1E9F26-C412-F46E-80DD-48EEEB6BC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0EC9AC-63B8-BCA6-EA6A-9470B758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1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878D4F-888B-4469-2FC2-19947E03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BCCE6F-1053-B440-3792-023B29363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094A9C-19CF-B38A-6B8E-AD93F37E0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34D68-8643-4A84-A56C-840397C4D4FE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AA2452-6793-C5CE-68CD-DF0FD0E33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76F6E2-18C4-7A38-F465-E2583508E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98F88-D4B0-4D88-A607-1E2A54DD3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FE07C-5BB5-9919-8F6F-17B6661A15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826B34-7CDC-23F8-A9CB-2242CA8BF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753996-74E8-315F-D4E0-A0957B37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841375" cy="68622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904BE00-24C3-CC99-EA9E-B0CCADB241E0}"/>
              </a:ext>
            </a:extLst>
          </p:cNvPr>
          <p:cNvSpPr/>
          <p:nvPr/>
        </p:nvSpPr>
        <p:spPr>
          <a:xfrm>
            <a:off x="6774873" y="0"/>
            <a:ext cx="5417127" cy="6858000"/>
          </a:xfrm>
          <a:prstGeom prst="rect">
            <a:avLst/>
          </a:prstGeom>
          <a:solidFill>
            <a:srgbClr val="1E16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04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67C7AB4-BE5D-2AD6-FC9D-D7579C701C1F}"/>
              </a:ext>
            </a:extLst>
          </p:cNvPr>
          <p:cNvSpPr txBox="1"/>
          <p:nvPr/>
        </p:nvSpPr>
        <p:spPr>
          <a:xfrm>
            <a:off x="870759" y="29331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var(--ff-lato)"/>
              </a:rPr>
              <a:t>Usando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var(--ff-lato)"/>
              </a:rPr>
              <a:t>Shebang</a:t>
            </a:r>
            <a:r>
              <a:rPr lang="pt-BR" b="0" i="0" dirty="0">
                <a:solidFill>
                  <a:srgbClr val="000000"/>
                </a:solidFill>
                <a:effectLst/>
                <a:latin typeface="var(--ff-lato)"/>
              </a:rPr>
              <a:t>#! em scripts Linux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3F6472-C469-678F-3460-327D83D05EB2}"/>
              </a:ext>
            </a:extLst>
          </p:cNvPr>
          <p:cNvSpPr txBox="1"/>
          <p:nvPr/>
        </p:nvSpPr>
        <p:spPr>
          <a:xfrm>
            <a:off x="870759" y="817431"/>
            <a:ext cx="10999816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+mj-lt"/>
              </a:rPr>
              <a:t>shebang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 é um termo que se refere à sequência de caracteres #! (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+mj-lt"/>
              </a:rPr>
              <a:t>hash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 seguido de exclamação), que é colocada no início de scripts de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+mj-lt"/>
              </a:rPr>
              <a:t>shell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 e de alguns programas em Unix e sistemas baseados em Unix.</a:t>
            </a:r>
          </a:p>
          <a:p>
            <a:pPr algn="l">
              <a:lnSpc>
                <a:spcPct val="150000"/>
              </a:lnSpc>
            </a:pPr>
            <a:endParaRPr lang="pt-BR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Quando você executa um script no Unix/Linux, o sistema operacional olha para 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+mj-lt"/>
              </a:rPr>
              <a:t>shebang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 para determinar qual interpretador deve ser usado para processar o script. Por exemplo, se um script começa com #!/bin/bash, isso indica que o interpretador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+mj-lt"/>
              </a:rPr>
              <a:t>Bash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 deve ser usado para executar o script.</a:t>
            </a:r>
          </a:p>
          <a:p>
            <a:pPr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+mj-lt"/>
              </a:rPr>
              <a:t>shebang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 é seguido pelo caminho para o interpretador que o sistema operacional deve usar para executar o script. Por exemplo:</a:t>
            </a:r>
          </a:p>
          <a:p>
            <a:pPr algn="l">
              <a:lnSpc>
                <a:spcPct val="150000"/>
              </a:lnSpc>
            </a:pPr>
            <a:endParaRPr lang="pt-BR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>
              <a:lnSpc>
                <a:spcPct val="150000"/>
              </a:lnSpc>
            </a:pPr>
            <a:endParaRPr lang="pt-BR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714543-AD07-0153-9713-AC199734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675" y="4214170"/>
            <a:ext cx="5989449" cy="22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8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67C7AB4-BE5D-2AD6-FC9D-D7579C701C1F}"/>
              </a:ext>
            </a:extLst>
          </p:cNvPr>
          <p:cNvSpPr txBox="1"/>
          <p:nvPr/>
        </p:nvSpPr>
        <p:spPr>
          <a:xfrm>
            <a:off x="870759" y="29331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var(--ff-lato)"/>
              </a:rPr>
              <a:t>Usando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var(--ff-lato)"/>
              </a:rPr>
              <a:t>Shebang</a:t>
            </a:r>
            <a:r>
              <a:rPr lang="pt-BR" b="0" i="0" dirty="0">
                <a:solidFill>
                  <a:srgbClr val="000000"/>
                </a:solidFill>
                <a:effectLst/>
                <a:latin typeface="var(--ff-lato)"/>
              </a:rPr>
              <a:t>#! em scripts Linux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3F6472-C469-678F-3460-327D83D05EB2}"/>
              </a:ext>
            </a:extLst>
          </p:cNvPr>
          <p:cNvSpPr txBox="1"/>
          <p:nvPr/>
        </p:nvSpPr>
        <p:spPr>
          <a:xfrm>
            <a:off x="870759" y="817431"/>
            <a:ext cx="10999816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Veja outras aplicações</a:t>
            </a:r>
          </a:p>
          <a:p>
            <a:pPr algn="l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#!/bin/bash: Indica que o script deve ser executado usando o interpretador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+mj-lt"/>
              </a:rPr>
              <a:t>Bash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#!/usr/bin/python3: Indica que o script deve ser executado usando o interpretador Python 3.</a:t>
            </a:r>
          </a:p>
          <a:p>
            <a:pPr algn="l">
              <a:lnSpc>
                <a:spcPct val="150000"/>
              </a:lnSpc>
            </a:pPr>
            <a:endParaRPr lang="pt-BR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Isso permite que os scripts sejam executados diretamente a partir da linha de comando, sem a necessidade de chamar explicitamente o interpretador. 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+mj-lt"/>
              </a:rPr>
              <a:t>shebang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 ajuda a automatizar a execução de scripts, indicando ao sistema qual interpretador usar para interpretar o código do script.</a:t>
            </a:r>
          </a:p>
          <a:p>
            <a:pPr algn="l">
              <a:lnSpc>
                <a:spcPct val="150000"/>
              </a:lnSpc>
            </a:pPr>
            <a:endParaRPr lang="pt-BR" dirty="0">
              <a:solidFill>
                <a:srgbClr val="000000"/>
              </a:solidFill>
              <a:latin typeface="+mj-lt"/>
            </a:endParaRPr>
          </a:p>
          <a:p>
            <a:pPr algn="l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Para executar o código você deve fazer do arquivo Python um executável:</a:t>
            </a:r>
          </a:p>
          <a:p>
            <a:pPr algn="l">
              <a:lnSpc>
                <a:spcPct val="150000"/>
              </a:lnSpc>
            </a:pPr>
            <a:r>
              <a:rPr lang="pt-BR" dirty="0">
                <a:solidFill>
                  <a:srgbClr val="000000"/>
                </a:solidFill>
                <a:latin typeface="+mj-lt"/>
              </a:rPr>
              <a:t>	</a:t>
            </a:r>
            <a:r>
              <a:rPr lang="pt-BR" dirty="0" err="1">
                <a:solidFill>
                  <a:srgbClr val="000000"/>
                </a:solidFill>
                <a:latin typeface="+mj-lt"/>
              </a:rPr>
              <a:t>chmod</a:t>
            </a:r>
            <a:r>
              <a:rPr lang="pt-BR" dirty="0">
                <a:solidFill>
                  <a:srgbClr val="000000"/>
                </a:solidFill>
                <a:latin typeface="+mj-lt"/>
              </a:rPr>
              <a:t> +x helloworld.py</a:t>
            </a:r>
          </a:p>
          <a:p>
            <a:pPr algn="l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	./helloworld.py</a:t>
            </a:r>
          </a:p>
          <a:p>
            <a:pPr algn="l">
              <a:lnSpc>
                <a:spcPct val="150000"/>
              </a:lnSpc>
            </a:pPr>
            <a:endParaRPr lang="pt-BR" b="0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441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CA4129-A70D-2521-4A43-A564012E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54" y="376836"/>
            <a:ext cx="10767526" cy="64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1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FC39298-35E0-F717-71BA-866A533FE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463"/>
          <a:stretch/>
        </p:blipFill>
        <p:spPr>
          <a:xfrm>
            <a:off x="839773" y="223934"/>
            <a:ext cx="11221568" cy="38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11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C5E4037-6A5B-3FB6-1255-DBDD6B4AD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86" y="236474"/>
            <a:ext cx="11249159" cy="47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3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C38121-386E-D0F4-4B5C-A3AE6C94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59" y="326572"/>
            <a:ext cx="11262683" cy="53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15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5BD105-E477-7529-66A9-3DF13EDBF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30" y="408898"/>
            <a:ext cx="10618597" cy="12203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4F8C5DC-7429-1F5E-0CEB-37B7804F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6" y="1833736"/>
            <a:ext cx="10466441" cy="21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7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8009A5-2D81-D597-9270-C0E46FDCB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1" y="455073"/>
            <a:ext cx="9937501" cy="5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9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05F61F4-FAE4-7E78-F76C-3D469FBB2BD2}"/>
              </a:ext>
            </a:extLst>
          </p:cNvPr>
          <p:cNvGrpSpPr/>
          <p:nvPr/>
        </p:nvGrpSpPr>
        <p:grpSpPr>
          <a:xfrm>
            <a:off x="680800" y="198789"/>
            <a:ext cx="10327457" cy="5959415"/>
            <a:chOff x="680800" y="198789"/>
            <a:chExt cx="10327457" cy="595941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BE2E384-7CCA-032D-0D9A-5AD2CFA8B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800" y="198789"/>
              <a:ext cx="10327457" cy="5959415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D8E3D3EC-F339-633A-6485-7E0AEC2A32F0}"/>
                </a:ext>
              </a:extLst>
            </p:cNvPr>
            <p:cNvSpPr/>
            <p:nvPr/>
          </p:nvSpPr>
          <p:spPr>
            <a:xfrm>
              <a:off x="9255967" y="1782147"/>
              <a:ext cx="1427584" cy="877077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404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5F807165-F726-B9A0-06D4-4F03630F81EE}"/>
              </a:ext>
            </a:extLst>
          </p:cNvPr>
          <p:cNvGrpSpPr/>
          <p:nvPr/>
        </p:nvGrpSpPr>
        <p:grpSpPr>
          <a:xfrm>
            <a:off x="919323" y="192538"/>
            <a:ext cx="10435861" cy="6522413"/>
            <a:chOff x="919323" y="192538"/>
            <a:chExt cx="10435861" cy="65224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26E27C3-909E-D23C-3FB5-A84A0F11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323" y="192538"/>
              <a:ext cx="10435861" cy="6522413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D8E3D3EC-F339-633A-6485-7E0AEC2A32F0}"/>
                </a:ext>
              </a:extLst>
            </p:cNvPr>
            <p:cNvSpPr/>
            <p:nvPr/>
          </p:nvSpPr>
          <p:spPr>
            <a:xfrm>
              <a:off x="9721480" y="1574329"/>
              <a:ext cx="1427584" cy="877077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8177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40F33A5-596F-C4CD-89CC-A8D03A73AA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51578D-6656-EF19-ADDD-335292C8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044" y="1214207"/>
            <a:ext cx="5078995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Por que Python?</a:t>
            </a:r>
          </a:p>
        </p:txBody>
      </p:sp>
      <p:pic>
        <p:nvPicPr>
          <p:cNvPr id="9" name="Espaço Reservado para Conteúdo 8" descr="Mulher em frente a computador&#10;&#10;Descrição gerada automaticamente">
            <a:extLst>
              <a:ext uri="{FF2B5EF4-FFF2-40B4-BE49-F238E27FC236}">
                <a16:creationId xmlns:a16="http://schemas.microsoft.com/office/drawing/2014/main" id="{29AA3EA5-F089-A614-DCA0-8DFF5B4CE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302"/>
            <a:ext cx="5412722" cy="3608481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9B132F7-AB12-F635-51A3-867FEA32966C}"/>
              </a:ext>
            </a:extLst>
          </p:cNvPr>
          <p:cNvSpPr txBox="1"/>
          <p:nvPr/>
        </p:nvSpPr>
        <p:spPr>
          <a:xfrm>
            <a:off x="6886044" y="2258928"/>
            <a:ext cx="5121868" cy="295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Python é uma das linguagens de programação mais populares. Embora seja uma linguagem de uso geral, ela é usada em diversas áreas de aplicações, como aprendizado de máquina, inteligência artificial, desenvolvimento web,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IoT</a:t>
            </a: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e muito mais.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681242-734E-CE3A-1BFF-A0686F0244AC}"/>
              </a:ext>
            </a:extLst>
          </p:cNvPr>
          <p:cNvSpPr/>
          <p:nvPr/>
        </p:nvSpPr>
        <p:spPr>
          <a:xfrm>
            <a:off x="4123486" y="2441435"/>
            <a:ext cx="2578471" cy="1658939"/>
          </a:xfrm>
          <a:prstGeom prst="rect">
            <a:avLst/>
          </a:prstGeom>
          <a:solidFill>
            <a:srgbClr val="ABD8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14,16%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No ranking do TIOBE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Linguagens mais populares do mundo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C49F9A-844C-45DC-F86E-251402B0E07C}"/>
              </a:ext>
            </a:extLst>
          </p:cNvPr>
          <p:cNvSpPr/>
          <p:nvPr/>
        </p:nvSpPr>
        <p:spPr>
          <a:xfrm>
            <a:off x="7019087" y="2127305"/>
            <a:ext cx="2003616" cy="45719"/>
          </a:xfrm>
          <a:prstGeom prst="rect">
            <a:avLst/>
          </a:prstGeom>
          <a:solidFill>
            <a:srgbClr val="ABD8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24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A10D53B-8E00-2B01-5220-2B60C88E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3" y="680590"/>
            <a:ext cx="11184419" cy="54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20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A884FF-6C91-3BE0-C66A-9F9F2B28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35" y="68421"/>
            <a:ext cx="8361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3A8D00-0177-8105-AB80-832B4EEC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83" y="298352"/>
            <a:ext cx="2743583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5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3A8D00-0177-8105-AB80-832B4EEC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55" y="512956"/>
            <a:ext cx="2743583" cy="4763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29F4412-7462-740B-48AC-F31D4F165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55" y="1143125"/>
            <a:ext cx="8806476" cy="24382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6ECA6C7-C9A5-3318-8E20-F6A46CFD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55" y="3735253"/>
            <a:ext cx="7337393" cy="295555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E4F13FC-FDED-AD10-C054-5FC033788401}"/>
              </a:ext>
            </a:extLst>
          </p:cNvPr>
          <p:cNvSpPr/>
          <p:nvPr/>
        </p:nvSpPr>
        <p:spPr>
          <a:xfrm>
            <a:off x="6503436" y="5430416"/>
            <a:ext cx="1427584" cy="877077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857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7ADD54-0D4E-9361-9101-4548460FF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4" y="345990"/>
            <a:ext cx="11094330" cy="560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9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191281-7C12-660A-582B-FEF03408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67" y="401126"/>
            <a:ext cx="9924974" cy="625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8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E66ED4-A29B-9CE4-AE98-4794A368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80" y="390358"/>
            <a:ext cx="11325077" cy="478813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CCC6F54-CAD6-16B4-3B19-75648546A943}"/>
              </a:ext>
            </a:extLst>
          </p:cNvPr>
          <p:cNvSpPr/>
          <p:nvPr/>
        </p:nvSpPr>
        <p:spPr>
          <a:xfrm>
            <a:off x="10291665" y="1679510"/>
            <a:ext cx="1427584" cy="877077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4309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A185F0-C042-F54A-5F00-65BFE087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30" y="934667"/>
            <a:ext cx="10580574" cy="57424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788E3E-DF23-0B1E-8315-501D8A6F8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30" y="96100"/>
            <a:ext cx="4906060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9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788E3E-DF23-0B1E-8315-501D8A6F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30" y="96100"/>
            <a:ext cx="4906060" cy="7144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207A4E-BD31-F64A-C97E-822531D32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46" y="818763"/>
            <a:ext cx="10879161" cy="337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68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788E3E-DF23-0B1E-8315-501D8A6F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30" y="96100"/>
            <a:ext cx="4906060" cy="7144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29E4151-2285-4B36-C46D-44D48FB36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17" y="810575"/>
            <a:ext cx="8878539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95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788E3E-DF23-0B1E-8315-501D8A6F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30" y="96100"/>
            <a:ext cx="4906060" cy="7144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C42FA7C-61D7-6FA5-7C47-72FADB28B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95" y="810575"/>
            <a:ext cx="8859486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0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40F33A5-596F-C4CD-89CC-A8D03A73AA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9B132F7-AB12-F635-51A3-867FEA32966C}"/>
              </a:ext>
            </a:extLst>
          </p:cNvPr>
          <p:cNvSpPr txBox="1"/>
          <p:nvPr/>
        </p:nvSpPr>
        <p:spPr>
          <a:xfrm>
            <a:off x="625151" y="2258928"/>
            <a:ext cx="11382761" cy="4200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Work Sans" panose="020F0502020204030204" pitchFamily="2" charset="0"/>
              </a:rPr>
              <a:t>O índice TIOBE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Work Sans" panose="020F0502020204030204" pitchFamily="2" charset="0"/>
              </a:rPr>
              <a:t>Programming</a:t>
            </a:r>
            <a:r>
              <a:rPr lang="pt-BR" b="0" i="0" dirty="0">
                <a:solidFill>
                  <a:schemeClr val="bg1"/>
                </a:solidFill>
                <a:effectLst/>
                <a:latin typeface="Work Sans" panose="020F0502020204030204" pitchFamily="2" charset="0"/>
              </a:rPr>
              <a:t> Community é um indicador da popularidade das linguagens de programação. O índice é atualizado uma vez por mês. As classificações são baseadas no número de engenheiros qualificados em todo o mundo, cursos e fornecedores terceirizados. Mecanismos de busca populares como Google, Bing, Yahoo!, Wikipedia,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Work Sans" panose="020F0502020204030204" pitchFamily="2" charset="0"/>
              </a:rPr>
              <a:t>Amazon</a:t>
            </a:r>
            <a:r>
              <a:rPr lang="pt-BR" b="0" i="0" dirty="0">
                <a:solidFill>
                  <a:schemeClr val="bg1"/>
                </a:solidFill>
                <a:effectLst/>
                <a:latin typeface="Work Sans" panose="020F0502020204030204" pitchFamily="2" charset="0"/>
              </a:rPr>
              <a:t> e YouTube são usados ​​para calcular as classificações. </a:t>
            </a:r>
            <a:r>
              <a:rPr lang="pt-BR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Work Sans" panose="020F0502020204030204" pitchFamily="2" charset="0"/>
              </a:rPr>
              <a:t>É importante observar que o índice TIOBE não trata da </a:t>
            </a:r>
            <a:r>
              <a:rPr lang="pt-BR" b="0" i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inherit"/>
              </a:rPr>
              <a:t>melhor</a:t>
            </a:r>
            <a:r>
              <a:rPr lang="pt-BR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Work Sans" panose="020F0502020204030204" pitchFamily="2" charset="0"/>
              </a:rPr>
              <a:t> linguagem de programação ou da linguagem na qual </a:t>
            </a:r>
            <a:r>
              <a:rPr lang="pt-BR" b="0" i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inherit"/>
              </a:rPr>
              <a:t>a maioria das linhas de código</a:t>
            </a:r>
            <a:r>
              <a:rPr lang="pt-BR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Work Sans" panose="020F0502020204030204" pitchFamily="2" charset="0"/>
              </a:rPr>
              <a:t> foi escrita</a:t>
            </a:r>
            <a:r>
              <a:rPr lang="pt-BR" b="0" i="0" dirty="0">
                <a:solidFill>
                  <a:schemeClr val="bg1"/>
                </a:solidFill>
                <a:effectLst/>
                <a:latin typeface="Work Sans" panose="020F0502020204030204" pitchFamily="2" charset="0"/>
              </a:rPr>
              <a:t>.</a:t>
            </a:r>
          </a:p>
          <a:p>
            <a:pPr algn="l" fontAlgn="base">
              <a:lnSpc>
                <a:spcPct val="150000"/>
              </a:lnSpc>
            </a:pPr>
            <a:endParaRPr lang="pt-BR" b="0" i="0" dirty="0">
              <a:solidFill>
                <a:schemeClr val="bg1"/>
              </a:solidFill>
              <a:effectLst/>
              <a:latin typeface="Work Sans" panose="020F0502020204030204" pitchFamily="2" charset="0"/>
            </a:endParaRPr>
          </a:p>
          <a:p>
            <a:pPr algn="l" fontAlgn="base"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Work Sans" panose="020F0502020204030204" pitchFamily="2" charset="0"/>
              </a:rPr>
              <a:t>O índice pode ser usado para verificar se suas habilidades de programação ainda estão atualizadas ou para tomar uma decisão estratégica sobre qual linguagem de programação deve ser adotada ao começar a construir um novo sistema de software.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681242-734E-CE3A-1BFF-A0686F0244AC}"/>
              </a:ext>
            </a:extLst>
          </p:cNvPr>
          <p:cNvSpPr/>
          <p:nvPr/>
        </p:nvSpPr>
        <p:spPr>
          <a:xfrm>
            <a:off x="-9332" y="-35478"/>
            <a:ext cx="12201331" cy="1249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3F48995-ADE2-41A3-899D-B9776DB0E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39" y="115775"/>
            <a:ext cx="2767067" cy="953681"/>
          </a:xfrm>
          <a:prstGeom prst="rect">
            <a:avLst/>
          </a:prstGeo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5708A05C-99DA-EECE-A21A-F620C9FC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465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788E3E-DF23-0B1E-8315-501D8A6F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30" y="96100"/>
            <a:ext cx="4906060" cy="7144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D66A743-F40A-06E4-238B-BBF3F72D9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12" y="810575"/>
            <a:ext cx="8792802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788E3E-DF23-0B1E-8315-501D8A6F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30" y="96100"/>
            <a:ext cx="4906060" cy="7144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8836855-AF16-83A4-265E-6478C0C85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12" y="810575"/>
            <a:ext cx="8954750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1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788E3E-DF23-0B1E-8315-501D8A6F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30" y="96100"/>
            <a:ext cx="4906060" cy="7144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9BD773-9BD3-3CEE-A8F3-9F160EA7C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4" y="674741"/>
            <a:ext cx="8821381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96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788E3E-DF23-0B1E-8315-501D8A6F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30" y="96100"/>
            <a:ext cx="4906060" cy="7144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66CE94-DC86-E62D-91AE-D2537B3F9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30" y="906676"/>
            <a:ext cx="8973802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21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C601EC1-23DA-C3AD-EE8F-58F142A4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79363"/>
            <a:ext cx="2762636" cy="58110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1613AD-29F7-9DD6-608B-3D820C58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4" y="725556"/>
            <a:ext cx="10985532" cy="6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76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C601EC1-23DA-C3AD-EE8F-58F142A4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79363"/>
            <a:ext cx="2762636" cy="5811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57F6744-E16A-40C3-B54B-B100EB953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1" y="660469"/>
            <a:ext cx="11096125" cy="56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06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C601EC1-23DA-C3AD-EE8F-58F142A4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79363"/>
            <a:ext cx="2762636" cy="5811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1C2AB8-2EF8-AF97-EC3D-CEA42039C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1" y="556832"/>
            <a:ext cx="10181725" cy="62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39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C601EC1-23DA-C3AD-EE8F-58F142A4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79363"/>
            <a:ext cx="2762636" cy="5811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FE1A9BF-084B-009F-2A93-43D483474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2" y="828917"/>
            <a:ext cx="9882467" cy="58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99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C601EC1-23DA-C3AD-EE8F-58F142A4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79363"/>
            <a:ext cx="2762636" cy="5811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A482D67-B939-89B7-80D2-709D51BDB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2" y="775938"/>
            <a:ext cx="10738678" cy="598493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CB3ECC3-490A-7FBA-F930-B2F0EBD2F39B}"/>
              </a:ext>
            </a:extLst>
          </p:cNvPr>
          <p:cNvSpPr/>
          <p:nvPr/>
        </p:nvSpPr>
        <p:spPr>
          <a:xfrm>
            <a:off x="9709774" y="3142861"/>
            <a:ext cx="1427584" cy="877077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2668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EA7F7D-4A27-0EF4-59A5-09CD16D3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97130"/>
            <a:ext cx="2210108" cy="5239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571B2A0-65AF-9BB5-3EB5-C5493A9E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2" y="741334"/>
            <a:ext cx="10713740" cy="5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5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40F33A5-596F-C4CD-89CC-A8D03A73AA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681242-734E-CE3A-1BFF-A0686F0244AC}"/>
              </a:ext>
            </a:extLst>
          </p:cNvPr>
          <p:cNvSpPr/>
          <p:nvPr/>
        </p:nvSpPr>
        <p:spPr>
          <a:xfrm>
            <a:off x="-9332" y="-35478"/>
            <a:ext cx="12201331" cy="1249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3F48995-ADE2-41A3-899D-B9776DB0E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39" y="115775"/>
            <a:ext cx="2767067" cy="9536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41B1801-6476-37CD-64B4-273D386CB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32" y="1214208"/>
            <a:ext cx="12192000" cy="56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2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EA7F7D-4A27-0EF4-59A5-09CD16D3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97130"/>
            <a:ext cx="2210108" cy="5239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D3C0DF-B9A1-07C4-8109-8D195FDFD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24" y="1060437"/>
            <a:ext cx="11149114" cy="386069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60376C-FB79-4D4F-A26A-6894043BA8B5}"/>
              </a:ext>
            </a:extLst>
          </p:cNvPr>
          <p:cNvSpPr txBox="1"/>
          <p:nvPr/>
        </p:nvSpPr>
        <p:spPr>
          <a:xfrm>
            <a:off x="1230284" y="4414058"/>
            <a:ext cx="3740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1656573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EA7F7D-4A27-0EF4-59A5-09CD16D3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97130"/>
            <a:ext cx="2210108" cy="5239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60376C-FB79-4D4F-A26A-6894043BA8B5}"/>
              </a:ext>
            </a:extLst>
          </p:cNvPr>
          <p:cNvSpPr txBox="1"/>
          <p:nvPr/>
        </p:nvSpPr>
        <p:spPr>
          <a:xfrm>
            <a:off x="1230284" y="4414058"/>
            <a:ext cx="3740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in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C2413D-B1D0-353F-C973-B0821527C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74" y="633001"/>
            <a:ext cx="8869013" cy="589679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EB1A4A6-C422-9D4A-A6CB-8EDDFD10F51A}"/>
              </a:ext>
            </a:extLst>
          </p:cNvPr>
          <p:cNvSpPr/>
          <p:nvPr/>
        </p:nvSpPr>
        <p:spPr>
          <a:xfrm>
            <a:off x="7871643" y="3721647"/>
            <a:ext cx="1427584" cy="877077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251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5740F3-381E-B157-8E2C-3CE37B8B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22" y="552027"/>
            <a:ext cx="8916644" cy="6058746"/>
          </a:xfrm>
          <a:prstGeom prst="rect">
            <a:avLst/>
          </a:prstGeom>
        </p:spPr>
      </p:pic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EA7F7D-4A27-0EF4-59A5-09CD16D3C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2" y="97130"/>
            <a:ext cx="2210108" cy="52394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EB1A4A6-C422-9D4A-A6CB-8EDDFD10F51A}"/>
              </a:ext>
            </a:extLst>
          </p:cNvPr>
          <p:cNvSpPr/>
          <p:nvPr/>
        </p:nvSpPr>
        <p:spPr>
          <a:xfrm>
            <a:off x="7871643" y="3814957"/>
            <a:ext cx="1427584" cy="877077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152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BAB065C-9BEC-70A3-2D96-D44CA630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84" y="647515"/>
            <a:ext cx="11354949" cy="5464036"/>
          </a:xfrm>
          <a:prstGeom prst="rect">
            <a:avLst/>
          </a:prstGeom>
        </p:spPr>
      </p:pic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EA7F7D-4A27-0EF4-59A5-09CD16D3C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2" y="97130"/>
            <a:ext cx="2210108" cy="52394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EB1A4A6-C422-9D4A-A6CB-8EDDFD10F51A}"/>
              </a:ext>
            </a:extLst>
          </p:cNvPr>
          <p:cNvSpPr/>
          <p:nvPr/>
        </p:nvSpPr>
        <p:spPr>
          <a:xfrm>
            <a:off x="10493545" y="2704323"/>
            <a:ext cx="1427584" cy="877077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9498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EA7F7D-4A27-0EF4-59A5-09CD16D3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97130"/>
            <a:ext cx="2210108" cy="5239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E8C37E-F75B-38A2-0D6F-C8C43536E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01" y="504422"/>
            <a:ext cx="9791344" cy="615395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EB1A4A6-C422-9D4A-A6CB-8EDDFD10F51A}"/>
              </a:ext>
            </a:extLst>
          </p:cNvPr>
          <p:cNvSpPr/>
          <p:nvPr/>
        </p:nvSpPr>
        <p:spPr>
          <a:xfrm>
            <a:off x="8860687" y="1500674"/>
            <a:ext cx="1427584" cy="877077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887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EA7F7D-4A27-0EF4-59A5-09CD16D3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97130"/>
            <a:ext cx="2210108" cy="5239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161F92-DFCD-1103-FD03-98553861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2" y="702486"/>
            <a:ext cx="8811855" cy="32198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6D993CD-C48A-6474-0C5F-1C6C14BD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28" y="3922385"/>
            <a:ext cx="8764223" cy="135273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98D9A1C-C35D-F905-B4FA-93000266D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28" y="5417658"/>
            <a:ext cx="8773749" cy="134321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56B651E-2C4C-22BD-F2E4-A9F98B81EC06}"/>
              </a:ext>
            </a:extLst>
          </p:cNvPr>
          <p:cNvSpPr/>
          <p:nvPr/>
        </p:nvSpPr>
        <p:spPr>
          <a:xfrm>
            <a:off x="7908303" y="2436277"/>
            <a:ext cx="1427584" cy="877077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B1A4A6-C422-9D4A-A6CB-8EDDFD10F51A}"/>
              </a:ext>
            </a:extLst>
          </p:cNvPr>
          <p:cNvSpPr/>
          <p:nvPr/>
        </p:nvSpPr>
        <p:spPr>
          <a:xfrm>
            <a:off x="7908303" y="4066543"/>
            <a:ext cx="1427584" cy="877077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8163FE3-4B58-986B-91E1-24C5D76D12FF}"/>
              </a:ext>
            </a:extLst>
          </p:cNvPr>
          <p:cNvSpPr/>
          <p:nvPr/>
        </p:nvSpPr>
        <p:spPr>
          <a:xfrm>
            <a:off x="7908303" y="5561816"/>
            <a:ext cx="1427584" cy="877077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062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4390AF-115C-0198-9F81-41B887B36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130906"/>
            <a:ext cx="2333951" cy="5715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175A55-1BEF-EEC3-6B14-989CA642C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2" y="601309"/>
            <a:ext cx="10836166" cy="56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41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B51426-ABD3-E784-5647-DE475D30C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2" y="124993"/>
            <a:ext cx="2962688" cy="4763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D85344-B87D-2046-8267-AF7023483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12" y="601309"/>
            <a:ext cx="10862976" cy="278898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ADDC95-D51A-18D8-EEC7-14E519A06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76" y="3467708"/>
            <a:ext cx="11244102" cy="16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40F33A5-596F-C4CD-89CC-A8D03A73AA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9B132F7-AB12-F635-51A3-867FEA32966C}"/>
              </a:ext>
            </a:extLst>
          </p:cNvPr>
          <p:cNvSpPr txBox="1"/>
          <p:nvPr/>
        </p:nvSpPr>
        <p:spPr>
          <a:xfrm>
            <a:off x="5558521" y="747677"/>
            <a:ext cx="6633479" cy="17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pt-BR" b="1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Python</a:t>
            </a: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é uma linguagem de programação de alto nível, interpretada, interativa, orientada a objetos e de uso geral muito popular. Python é uma linguagem de programação de tipo dinâmico e coleta de lixo. </a:t>
            </a:r>
            <a:endParaRPr lang="pt-BR" b="0" i="0" dirty="0">
              <a:solidFill>
                <a:schemeClr val="bg1"/>
              </a:solidFill>
              <a:effectLst/>
              <a:latin typeface="Work Sans" panose="020F0502020204030204" pitchFamily="2" charset="0"/>
            </a:endParaRPr>
          </a:p>
        </p:txBody>
      </p:sp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0D8520-CF6E-F151-B838-44633008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63" y="747677"/>
            <a:ext cx="5078995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O que é Python?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22028E-E0DC-E4D3-C3EE-EECE6B6A8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69" r="13597"/>
          <a:stretch/>
        </p:blipFill>
        <p:spPr>
          <a:xfrm>
            <a:off x="5160857" y="3501381"/>
            <a:ext cx="7031143" cy="3369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FE4BE02-28F8-50F0-482F-1F4D1A7FCDF5}"/>
              </a:ext>
            </a:extLst>
          </p:cNvPr>
          <p:cNvSpPr/>
          <p:nvPr/>
        </p:nvSpPr>
        <p:spPr>
          <a:xfrm>
            <a:off x="0" y="3501381"/>
            <a:ext cx="5160857" cy="3356619"/>
          </a:xfrm>
          <a:prstGeom prst="rect">
            <a:avLst/>
          </a:prstGeom>
          <a:solidFill>
            <a:srgbClr val="ABD8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>
              <a:lnSpc>
                <a:spcPct val="150000"/>
              </a:lnSpc>
            </a:pPr>
            <a:r>
              <a:rPr lang="pt-BR" sz="20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Foi criado por Guido van </a:t>
            </a:r>
            <a:r>
              <a:rPr lang="pt-BR" sz="2000" b="0" i="0" dirty="0" err="1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Rossum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 durante 1985-1990. Assim como Perl, o código-fonte Python também está disponível sob a GNU General </a:t>
            </a:r>
            <a:r>
              <a:rPr lang="pt-BR" sz="2000" b="0" i="0" dirty="0" err="1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Public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BR" sz="2000" b="0" i="0" dirty="0" err="1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License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 (GPL).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433FE2B-04DD-E15B-29FF-2A296CC6CBA6}"/>
              </a:ext>
            </a:extLst>
          </p:cNvPr>
          <p:cNvSpPr/>
          <p:nvPr/>
        </p:nvSpPr>
        <p:spPr>
          <a:xfrm>
            <a:off x="10321714" y="3317101"/>
            <a:ext cx="1870286" cy="368559"/>
          </a:xfrm>
          <a:prstGeom prst="rect">
            <a:avLst/>
          </a:prstGeom>
          <a:solidFill>
            <a:srgbClr val="ABD85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>
              <a:lnSpc>
                <a:spcPct val="150000"/>
              </a:lnSpc>
            </a:pP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3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40F33A5-596F-C4CD-89CC-A8D03A73AA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0D8520-CF6E-F151-B838-44633008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12" y="291181"/>
            <a:ext cx="11628776" cy="1325563"/>
          </a:xfrm>
        </p:spPr>
        <p:txBody>
          <a:bodyPr>
            <a:noAutofit/>
          </a:bodyPr>
          <a:lstStyle/>
          <a:p>
            <a:r>
              <a:rPr lang="pt-BR" sz="30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 impossível listar todas as empresas que usam Python, para citar algumas grandes empresas:</a:t>
            </a:r>
            <a:endParaRPr lang="pt-BR" sz="3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0799624-2D9B-5BF8-1CC5-F5994ACBD33B}"/>
              </a:ext>
            </a:extLst>
          </p:cNvPr>
          <p:cNvSpPr txBox="1"/>
          <p:nvPr/>
        </p:nvSpPr>
        <p:spPr>
          <a:xfrm>
            <a:off x="6248400" y="1960045"/>
            <a:ext cx="2577581" cy="2113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Google</a:t>
            </a:r>
          </a:p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Informações</a:t>
            </a:r>
          </a:p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NASA</a:t>
            </a:r>
          </a:p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PayPal</a:t>
            </a:r>
          </a:p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Facebook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EF595DA-4CAC-CB33-F5D2-2DA9DC99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" y="1955718"/>
            <a:ext cx="4858428" cy="478221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C6EFA5-4C87-4928-2694-A28EA3EDF334}"/>
              </a:ext>
            </a:extLst>
          </p:cNvPr>
          <p:cNvSpPr txBox="1"/>
          <p:nvPr/>
        </p:nvSpPr>
        <p:spPr>
          <a:xfrm>
            <a:off x="8432541" y="1817544"/>
            <a:ext cx="6097554" cy="2529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IBM</a:t>
            </a:r>
          </a:p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Amazonas</a:t>
            </a:r>
          </a:p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Netflix</a:t>
            </a:r>
          </a:p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Pinterest</a:t>
            </a:r>
          </a:p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Uber</a:t>
            </a:r>
          </a:p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r>
              <a:rPr lang="pt-BR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Muito mais..</a:t>
            </a:r>
          </a:p>
        </p:txBody>
      </p:sp>
    </p:spTree>
    <p:extLst>
      <p:ext uri="{BB962C8B-B14F-4D97-AF65-F5344CB8AC3E}">
        <p14:creationId xmlns:p14="http://schemas.microsoft.com/office/powerpoint/2010/main" val="422462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40F33A5-596F-C4CD-89CC-A8D03A73AA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0D8520-CF6E-F151-B838-44633008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12" y="291181"/>
            <a:ext cx="4458339" cy="1325563"/>
          </a:xfrm>
        </p:spPr>
        <p:txBody>
          <a:bodyPr>
            <a:noAutofit/>
          </a:bodyPr>
          <a:lstStyle/>
          <a:p>
            <a:r>
              <a:rPr lang="pt-BR" sz="30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Carreiras</a:t>
            </a:r>
            <a:endParaRPr lang="pt-BR" sz="3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0799624-2D9B-5BF8-1CC5-F5994ACBD33B}"/>
              </a:ext>
            </a:extLst>
          </p:cNvPr>
          <p:cNvSpPr txBox="1"/>
          <p:nvPr/>
        </p:nvSpPr>
        <p:spPr>
          <a:xfrm>
            <a:off x="0" y="2167023"/>
            <a:ext cx="12192000" cy="4514441"/>
          </a:xfrm>
          <a:prstGeom prst="rect">
            <a:avLst/>
          </a:prstGeom>
          <a:solidFill>
            <a:srgbClr val="ABDA43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ebdings" panose="05030102010509060703" pitchFamily="18" charset="2"/>
              <a:buChar char=""/>
            </a:pPr>
            <a:r>
              <a:rPr lang="pt-BR" sz="1600" dirty="0">
                <a:latin typeface="Verdana" panose="020B0604030504040204" pitchFamily="34" charset="0"/>
              </a:rPr>
              <a:t>Desenvolvedor de jogos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ebdings" panose="05030102010509060703" pitchFamily="18" charset="2"/>
              <a:buChar char=""/>
            </a:pPr>
            <a:r>
              <a:rPr lang="pt-BR" sz="1600" dirty="0">
                <a:latin typeface="Verdana" panose="020B0604030504040204" pitchFamily="34" charset="0"/>
              </a:rPr>
              <a:t>web designer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ebdings" panose="05030102010509060703" pitchFamily="18" charset="2"/>
              <a:buChar char=""/>
            </a:pPr>
            <a:r>
              <a:rPr lang="pt-BR" sz="1600" dirty="0">
                <a:latin typeface="Verdana" panose="020B0604030504040204" pitchFamily="34" charset="0"/>
              </a:rPr>
              <a:t>Desenvolvedor Python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ebdings" panose="05030102010509060703" pitchFamily="18" charset="2"/>
              <a:buChar char=""/>
            </a:pPr>
            <a:r>
              <a:rPr lang="pt-BR" sz="1600" dirty="0">
                <a:latin typeface="Verdana" panose="020B0604030504040204" pitchFamily="34" charset="0"/>
              </a:rPr>
              <a:t>Desenvolvedor full-</a:t>
            </a:r>
            <a:r>
              <a:rPr lang="pt-BR" sz="1600" dirty="0" err="1">
                <a:latin typeface="Verdana" panose="020B0604030504040204" pitchFamily="34" charset="0"/>
              </a:rPr>
              <a:t>stack</a:t>
            </a:r>
            <a:endParaRPr lang="pt-BR" sz="1600" dirty="0">
              <a:latin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ebdings" panose="05030102010509060703" pitchFamily="18" charset="2"/>
              <a:buChar char=""/>
            </a:pPr>
            <a:r>
              <a:rPr lang="pt-BR" sz="1600" dirty="0">
                <a:latin typeface="Verdana" panose="020B0604030504040204" pitchFamily="34" charset="0"/>
              </a:rPr>
              <a:t>Engenheiro de aprendizado de máquina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ebdings" panose="05030102010509060703" pitchFamily="18" charset="2"/>
              <a:buChar char=""/>
            </a:pPr>
            <a:r>
              <a:rPr lang="pt-BR" sz="1600" dirty="0">
                <a:latin typeface="Verdana" panose="020B0604030504040204" pitchFamily="34" charset="0"/>
              </a:rPr>
              <a:t>Cientista de dados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ebdings" panose="05030102010509060703" pitchFamily="18" charset="2"/>
              <a:buChar char=""/>
            </a:pPr>
            <a:r>
              <a:rPr lang="pt-BR" sz="1600" dirty="0">
                <a:latin typeface="Verdana" panose="020B0604030504040204" pitchFamily="34" charset="0"/>
              </a:rPr>
              <a:t>Analista de informações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ebdings" panose="05030102010509060703" pitchFamily="18" charset="2"/>
              <a:buChar char=""/>
            </a:pPr>
            <a:r>
              <a:rPr lang="pt-BR" sz="1600" dirty="0">
                <a:latin typeface="Verdana" panose="020B0604030504040204" pitchFamily="34" charset="0"/>
              </a:rPr>
              <a:t>Engenheiro de dados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ebdings" panose="05030102010509060703" pitchFamily="18" charset="2"/>
              <a:buChar char=""/>
            </a:pPr>
            <a:r>
              <a:rPr lang="pt-BR" sz="1600" dirty="0">
                <a:latin typeface="Verdana" panose="020B0604030504040204" pitchFamily="34" charset="0"/>
              </a:rPr>
              <a:t>Engenheiro </a:t>
            </a:r>
            <a:r>
              <a:rPr lang="pt-BR" sz="1600" dirty="0" err="1">
                <a:latin typeface="Verdana" panose="020B0604030504040204" pitchFamily="34" charset="0"/>
              </a:rPr>
              <a:t>DevOps</a:t>
            </a:r>
            <a:endParaRPr lang="pt-BR" sz="1600" dirty="0">
              <a:latin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ebdings" panose="05030102010509060703" pitchFamily="18" charset="2"/>
              <a:buChar char=""/>
            </a:pPr>
            <a:r>
              <a:rPr lang="pt-BR" sz="1600" dirty="0">
                <a:latin typeface="Verdana" panose="020B0604030504040204" pitchFamily="34" charset="0"/>
              </a:rPr>
              <a:t>Engenheiro de software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ebdings" panose="05030102010509060703" pitchFamily="18" charset="2"/>
              <a:buChar char=""/>
            </a:pPr>
            <a:r>
              <a:rPr lang="pt-BR" sz="1600" dirty="0">
                <a:latin typeface="Verdana" panose="020B0604030504040204" pitchFamily="34" charset="0"/>
              </a:rPr>
              <a:t>Muitas outras funções</a:t>
            </a:r>
          </a:p>
          <a:p>
            <a:pPr marL="285750" indent="-285750" algn="l"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Font typeface="Webdings" panose="05030102010509060703" pitchFamily="18" charset="2"/>
              <a:buChar char=""/>
            </a:pPr>
            <a:endParaRPr lang="pt-BR" b="0" i="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EF595DA-4CAC-CB33-F5D2-2DA9DC99C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5" b="17247"/>
          <a:stretch/>
        </p:blipFill>
        <p:spPr>
          <a:xfrm>
            <a:off x="5170853" y="2167023"/>
            <a:ext cx="7021147" cy="460700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814F8C6-5FC3-01F8-86C6-492176BBEA96}"/>
              </a:ext>
            </a:extLst>
          </p:cNvPr>
          <p:cNvSpPr txBox="1">
            <a:spLocks/>
          </p:cNvSpPr>
          <p:nvPr/>
        </p:nvSpPr>
        <p:spPr>
          <a:xfrm>
            <a:off x="5155302" y="420730"/>
            <a:ext cx="67550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20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Se você conhece bem Python, então você tem uma ótima carreira pela frente. Aqui estão apenas algumas das opções de carreira em que Python é uma habilidade fundamental:</a:t>
            </a:r>
            <a:endParaRPr lang="pt-BR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4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841375" cy="68622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BA845C5-9AF1-7E27-4515-0AC0B92D6527}"/>
              </a:ext>
            </a:extLst>
          </p:cNvPr>
          <p:cNvSpPr txBox="1"/>
          <p:nvPr/>
        </p:nvSpPr>
        <p:spPr>
          <a:xfrm>
            <a:off x="7340138" y="1529542"/>
            <a:ext cx="4555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Hora de começar a </a:t>
            </a:r>
            <a:r>
              <a:rPr lang="pt-BR" sz="6000" dirty="0" err="1"/>
              <a:t>codar</a:t>
            </a:r>
            <a:r>
              <a:rPr lang="pt-BR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106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IOBE o logotipo da empresa de qualidade de software">
            <a:extLst>
              <a:ext uri="{FF2B5EF4-FFF2-40B4-BE49-F238E27FC236}">
                <a16:creationId xmlns:a16="http://schemas.microsoft.com/office/drawing/2014/main" id="{53EA1DC9-0A27-FD4C-6745-C23640904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520F9E-EB95-52D3-6CED-E44B243A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83"/>
          <a:stretch/>
        </p:blipFill>
        <p:spPr>
          <a:xfrm rot="16200000">
            <a:off x="-3121429" y="3121428"/>
            <a:ext cx="6849687" cy="60682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67C7AB4-BE5D-2AD6-FC9D-D7579C701C1F}"/>
              </a:ext>
            </a:extLst>
          </p:cNvPr>
          <p:cNvSpPr txBox="1"/>
          <p:nvPr/>
        </p:nvSpPr>
        <p:spPr>
          <a:xfrm>
            <a:off x="870759" y="29331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Print </a:t>
            </a:r>
            <a:r>
              <a:rPr lang="pt-BR" b="0" i="0" dirty="0" err="1">
                <a:solidFill>
                  <a:srgbClr val="000000"/>
                </a:solidFill>
                <a:effectLst/>
              </a:rPr>
              <a:t>Hello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, World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3F6472-C469-678F-3460-327D83D05EB2}"/>
              </a:ext>
            </a:extLst>
          </p:cNvPr>
          <p:cNvSpPr txBox="1"/>
          <p:nvPr/>
        </p:nvSpPr>
        <p:spPr>
          <a:xfrm>
            <a:off x="870759" y="817431"/>
            <a:ext cx="1099981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Este programa usará a função </a:t>
            </a:r>
            <a:r>
              <a:rPr lang="pt-BR" b="1" i="0" dirty="0">
                <a:solidFill>
                  <a:srgbClr val="000000"/>
                </a:solidFill>
                <a:effectLst/>
                <a:latin typeface="+mj-lt"/>
              </a:rPr>
              <a:t>print()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 integrada do Python para imprimir a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+mj-lt"/>
              </a:rPr>
              <a:t>string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+mj-lt"/>
              </a:rPr>
              <a:t>Hello</a:t>
            </a:r>
            <a:r>
              <a:rPr lang="pt-BR" b="1" i="0" dirty="0">
                <a:solidFill>
                  <a:srgbClr val="000000"/>
                </a:solidFill>
                <a:effectLst/>
                <a:latin typeface="+mj-lt"/>
              </a:rPr>
              <a:t>, world! 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em nossa tela.</a:t>
            </a:r>
          </a:p>
          <a:p>
            <a:pPr algn="l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O programa 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+mj-lt"/>
              </a:rPr>
              <a:t>Hello</a:t>
            </a:r>
            <a:r>
              <a:rPr lang="pt-BR" b="1" i="0" dirty="0">
                <a:solidFill>
                  <a:srgbClr val="000000"/>
                </a:solidFill>
                <a:effectLst/>
                <a:latin typeface="+mj-lt"/>
              </a:rPr>
              <a:t> World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 é um código de computador básico escrito em uma linguagem de programação de uso geral, usado como programa de teste. Ele não solicita nenhuma entrada e exibe uma mensagem 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+mj-lt"/>
              </a:rPr>
              <a:t>Hello</a:t>
            </a:r>
            <a:r>
              <a:rPr lang="pt-BR" b="1" i="0" dirty="0">
                <a:solidFill>
                  <a:srgbClr val="000000"/>
                </a:solidFill>
                <a:effectLst/>
                <a:latin typeface="+mj-lt"/>
              </a:rPr>
              <a:t> World</a:t>
            </a:r>
            <a:r>
              <a:rPr lang="pt-BR" b="0" i="0" dirty="0">
                <a:solidFill>
                  <a:srgbClr val="000000"/>
                </a:solidFill>
                <a:effectLst/>
                <a:latin typeface="+mj-lt"/>
              </a:rPr>
              <a:t> no console de saída. É usado para testar se o software necessário para compilar e executar o programa foi instalado corretamente.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3826768-DAC9-B592-3135-5FF40B0D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74" y="2834586"/>
            <a:ext cx="8615052" cy="327829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204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692</Words>
  <Application>Microsoft Office PowerPoint</Application>
  <PresentationFormat>Widescreen</PresentationFormat>
  <Paragraphs>57</Paragraphs>
  <Slides>47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Calibri Light</vt:lpstr>
      <vt:lpstr>inherit</vt:lpstr>
      <vt:lpstr>Shruti</vt:lpstr>
      <vt:lpstr>Tahoma</vt:lpstr>
      <vt:lpstr>var(--ff-lato)</vt:lpstr>
      <vt:lpstr>Verdana</vt:lpstr>
      <vt:lpstr>Webdings</vt:lpstr>
      <vt:lpstr>Work Sans</vt:lpstr>
      <vt:lpstr>Tema do Office</vt:lpstr>
      <vt:lpstr>Apresentação do PowerPoint</vt:lpstr>
      <vt:lpstr>Por que Python?</vt:lpstr>
      <vt:lpstr>Apresentação do PowerPoint</vt:lpstr>
      <vt:lpstr>Apresentação do PowerPoint</vt:lpstr>
      <vt:lpstr>O que é Python?</vt:lpstr>
      <vt:lpstr>É impossível listar todas as empresas que usam Python, para citar algumas grandes empresas:</vt:lpstr>
      <vt:lpstr>Carreiras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Edilson Jesus Da Silva</dc:creator>
  <cp:lastModifiedBy>THIAGO SANCHES SANTANA</cp:lastModifiedBy>
  <cp:revision>10</cp:revision>
  <dcterms:created xsi:type="dcterms:W3CDTF">2023-11-26T19:24:27Z</dcterms:created>
  <dcterms:modified xsi:type="dcterms:W3CDTF">2024-11-14T18:27:49Z</dcterms:modified>
</cp:coreProperties>
</file>